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gif" ContentType="image/gif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0"/>
  </p:notesMasterIdLst>
  <p:sldIdLst>
    <p:sldId id="257" r:id="rId2"/>
    <p:sldId id="333" r:id="rId3"/>
    <p:sldId id="320" r:id="rId4"/>
    <p:sldId id="322" r:id="rId5"/>
    <p:sldId id="323" r:id="rId6"/>
    <p:sldId id="324" r:id="rId7"/>
    <p:sldId id="325" r:id="rId8"/>
    <p:sldId id="326" r:id="rId9"/>
    <p:sldId id="327" r:id="rId10"/>
    <p:sldId id="328" r:id="rId11"/>
    <p:sldId id="329" r:id="rId12"/>
    <p:sldId id="332" r:id="rId13"/>
    <p:sldId id="330" r:id="rId14"/>
    <p:sldId id="331" r:id="rId15"/>
    <p:sldId id="258" r:id="rId16"/>
    <p:sldId id="259" r:id="rId17"/>
    <p:sldId id="260" r:id="rId18"/>
    <p:sldId id="261" r:id="rId19"/>
    <p:sldId id="262" r:id="rId20"/>
    <p:sldId id="263" r:id="rId21"/>
    <p:sldId id="264" r:id="rId22"/>
    <p:sldId id="265" r:id="rId23"/>
    <p:sldId id="266" r:id="rId24"/>
    <p:sldId id="267" r:id="rId25"/>
    <p:sldId id="269" r:id="rId26"/>
    <p:sldId id="270" r:id="rId27"/>
    <p:sldId id="271" r:id="rId28"/>
    <p:sldId id="272" r:id="rId29"/>
    <p:sldId id="268" r:id="rId30"/>
    <p:sldId id="273" r:id="rId31"/>
    <p:sldId id="274" r:id="rId32"/>
    <p:sldId id="275" r:id="rId33"/>
    <p:sldId id="276" r:id="rId34"/>
    <p:sldId id="277" r:id="rId35"/>
    <p:sldId id="278" r:id="rId36"/>
    <p:sldId id="279" r:id="rId37"/>
    <p:sldId id="280" r:id="rId38"/>
    <p:sldId id="281" r:id="rId39"/>
    <p:sldId id="282" r:id="rId40"/>
    <p:sldId id="283" r:id="rId41"/>
    <p:sldId id="284" r:id="rId42"/>
    <p:sldId id="286" r:id="rId43"/>
    <p:sldId id="285" r:id="rId44"/>
    <p:sldId id="288" r:id="rId45"/>
    <p:sldId id="287" r:id="rId46"/>
    <p:sldId id="290" r:id="rId47"/>
    <p:sldId id="291" r:id="rId48"/>
    <p:sldId id="292" r:id="rId49"/>
    <p:sldId id="293" r:id="rId50"/>
    <p:sldId id="294" r:id="rId51"/>
    <p:sldId id="307" r:id="rId52"/>
    <p:sldId id="295" r:id="rId53"/>
    <p:sldId id="296" r:id="rId54"/>
    <p:sldId id="297" r:id="rId55"/>
    <p:sldId id="298" r:id="rId56"/>
    <p:sldId id="299" r:id="rId57"/>
    <p:sldId id="300" r:id="rId58"/>
    <p:sldId id="301" r:id="rId59"/>
    <p:sldId id="302" r:id="rId60"/>
    <p:sldId id="304" r:id="rId61"/>
    <p:sldId id="303" r:id="rId62"/>
    <p:sldId id="305" r:id="rId63"/>
    <p:sldId id="308" r:id="rId64"/>
    <p:sldId id="309" r:id="rId65"/>
    <p:sldId id="310" r:id="rId66"/>
    <p:sldId id="311" r:id="rId67"/>
    <p:sldId id="306" r:id="rId68"/>
    <p:sldId id="321" r:id="rId6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14" autoAdjust="0"/>
    <p:restoredTop sz="87350" autoAdjust="0"/>
  </p:normalViewPr>
  <p:slideViewPr>
    <p:cSldViewPr snapToGrid="0">
      <p:cViewPr varScale="1">
        <p:scale>
          <a:sx n="111" d="100"/>
          <a:sy n="111" d="100"/>
        </p:scale>
        <p:origin x="496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notesMaster" Target="notesMasters/notesMaster1.xml"/><Relationship Id="rId71" Type="http://schemas.openxmlformats.org/officeDocument/2006/relationships/presProps" Target="presProps.xml"/><Relationship Id="rId72" Type="http://schemas.openxmlformats.org/officeDocument/2006/relationships/viewProps" Target="view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theme" Target="theme/theme1.xml"/><Relationship Id="rId74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11CBBD-FCCC-4341-9A07-9341F6C54581}" type="datetimeFigureOut">
              <a:rPr lang="en-US" smtClean="0"/>
              <a:t>6/3/17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856D82-A927-4CCE-B899-0E7A70652A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2834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42B9C4-3265-4C64-80EB-D0107FD0897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9697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856D82-A927-4CCE-B899-0E7A70652AB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1094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856D82-A927-4CCE-B899-0E7A70652AB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1650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856D82-A927-4CCE-B899-0E7A70652AB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3391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856D82-A927-4CCE-B899-0E7A70652AB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987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42B9C4-3265-4C64-80EB-D0107FD08979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4888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856D82-A927-4CCE-B899-0E7A70652AB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1244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856D82-A927-4CCE-B899-0E7A70652AB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72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856D82-A927-4CCE-B899-0E7A70652AB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2793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856D82-A927-4CCE-B899-0E7A70652AB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0579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856D82-A927-4CCE-B899-0E7A70652AB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8168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856D82-A927-4CCE-B899-0E7A70652AB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4897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856D82-A927-4CCE-B899-0E7A70652AB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462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856D82-A927-4CCE-B899-0E7A70652AB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9900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0D24E-6441-4C34-9150-7D417DBEA707}" type="datetimeFigureOut">
              <a:rPr lang="en-US" smtClean="0"/>
              <a:t>6/3/17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0A104-0528-4A3E-8FC6-C371919B02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2537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0D24E-6441-4C34-9150-7D417DBEA707}" type="datetimeFigureOut">
              <a:rPr lang="en-US" smtClean="0"/>
              <a:t>6/3/17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0A104-0528-4A3E-8FC6-C371919B02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2209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0D24E-6441-4C34-9150-7D417DBEA707}" type="datetimeFigureOut">
              <a:rPr lang="en-US" smtClean="0"/>
              <a:t>6/3/17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0A104-0528-4A3E-8FC6-C371919B02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8490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0D24E-6441-4C34-9150-7D417DBEA707}" type="datetimeFigureOut">
              <a:rPr lang="en-US" smtClean="0"/>
              <a:t>6/3/17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0A104-0528-4A3E-8FC6-C371919B02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0905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0D24E-6441-4C34-9150-7D417DBEA707}" type="datetimeFigureOut">
              <a:rPr lang="en-US" smtClean="0"/>
              <a:t>6/3/17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0A104-0528-4A3E-8FC6-C371919B02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2301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0D24E-6441-4C34-9150-7D417DBEA707}" type="datetimeFigureOut">
              <a:rPr lang="en-US" smtClean="0"/>
              <a:t>6/3/17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0A104-0528-4A3E-8FC6-C371919B02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7976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0D24E-6441-4C34-9150-7D417DBEA707}" type="datetimeFigureOut">
              <a:rPr lang="en-US" smtClean="0"/>
              <a:t>6/3/17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0A104-0528-4A3E-8FC6-C371919B02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5406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0D24E-6441-4C34-9150-7D417DBEA707}" type="datetimeFigureOut">
              <a:rPr lang="en-US" smtClean="0"/>
              <a:t>6/3/17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0A104-0528-4A3E-8FC6-C371919B02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6546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0D24E-6441-4C34-9150-7D417DBEA707}" type="datetimeFigureOut">
              <a:rPr lang="en-US" smtClean="0"/>
              <a:t>6/3/17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0A104-0528-4A3E-8FC6-C371919B02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4469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0D24E-6441-4C34-9150-7D417DBEA707}" type="datetimeFigureOut">
              <a:rPr lang="en-US" smtClean="0"/>
              <a:t>6/3/17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0A104-0528-4A3E-8FC6-C371919B02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5758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0D24E-6441-4C34-9150-7D417DBEA707}" type="datetimeFigureOut">
              <a:rPr lang="en-US" smtClean="0"/>
              <a:t>6/3/17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0A104-0528-4A3E-8FC6-C371919B02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5733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B0D24E-6441-4C34-9150-7D417DBEA707}" type="datetimeFigureOut">
              <a:rPr lang="en-US" smtClean="0"/>
              <a:t>6/3/17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D0A104-0528-4A3E-8FC6-C371919B02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7167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.xml"/><Relationship Id="rId6" Type="http://schemas.openxmlformats.org/officeDocument/2006/relationships/image" Target="../media/image1.gif"/><Relationship Id="rId7" Type="http://schemas.openxmlformats.org/officeDocument/2006/relationships/image" Target="../media/image2.png"/><Relationship Id="rId8" Type="http://schemas.openxmlformats.org/officeDocument/2006/relationships/image" Target="../media/image3.png"/><Relationship Id="rId1" Type="http://schemas.openxmlformats.org/officeDocument/2006/relationships/tags" Target="../tags/tag1.xml"/><Relationship Id="rId2" Type="http://schemas.openxmlformats.org/officeDocument/2006/relationships/tags" Target="../tags/tag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tiff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tiff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tags" Target="../tags/tag6.xml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4.xml"/><Relationship Id="rId6" Type="http://schemas.openxmlformats.org/officeDocument/2006/relationships/image" Target="../media/image1.gif"/><Relationship Id="rId7" Type="http://schemas.openxmlformats.org/officeDocument/2006/relationships/image" Target="../media/image2.png"/><Relationship Id="rId8" Type="http://schemas.openxmlformats.org/officeDocument/2006/relationships/image" Target="../media/image3.png"/><Relationship Id="rId1" Type="http://schemas.openxmlformats.org/officeDocument/2006/relationships/tags" Target="../tags/tag4.xml"/><Relationship Id="rId2" Type="http://schemas.openxmlformats.org/officeDocument/2006/relationships/tags" Target="../tags/tag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759392" y="90909"/>
            <a:ext cx="8691327" cy="2387600"/>
          </a:xfrm>
        </p:spPr>
        <p:txBody>
          <a:bodyPr anchor="t">
            <a:normAutofit fontScale="90000"/>
          </a:bodyPr>
          <a:lstStyle/>
          <a:p>
            <a:r>
              <a:rPr lang="en-US" sz="7300" dirty="0" smtClean="0"/>
              <a:t>Blowing up the bike shed with conventions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2676052" y="2958090"/>
            <a:ext cx="6858000" cy="1655763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Jimmy Bogard</a:t>
            </a:r>
          </a:p>
          <a:p>
            <a:r>
              <a:rPr lang="en-US" dirty="0" smtClean="0"/>
              <a:t>@</a:t>
            </a:r>
            <a:r>
              <a:rPr lang="en-US" dirty="0" err="1" smtClean="0"/>
              <a:t>jbogard</a:t>
            </a:r>
            <a:endParaRPr lang="en-US" dirty="0" smtClean="0"/>
          </a:p>
          <a:p>
            <a:r>
              <a:rPr lang="en-US" dirty="0" err="1" smtClean="0"/>
              <a:t>github.com</a:t>
            </a:r>
            <a:r>
              <a:rPr lang="en-US" dirty="0" smtClean="0"/>
              <a:t>/</a:t>
            </a:r>
            <a:r>
              <a:rPr lang="en-US" dirty="0" err="1" smtClean="0"/>
              <a:t>jbogard</a:t>
            </a:r>
            <a:endParaRPr lang="en-US" dirty="0" smtClean="0"/>
          </a:p>
          <a:p>
            <a:r>
              <a:rPr lang="en-US" dirty="0" err="1" smtClean="0"/>
              <a:t>jimmybogard.com</a:t>
            </a:r>
            <a:endParaRPr lang="en-US" dirty="0" smtClean="0"/>
          </a:p>
        </p:txBody>
      </p:sp>
      <p:pic>
        <p:nvPicPr>
          <p:cNvPr id="9" name="Picture 4" descr="https://mvp.support.microsoft.com/library/images/support/en-US/MVPLogo.gif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9204" y="4559547"/>
            <a:ext cx="1095375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2" descr="AutoMapper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500" y="5871330"/>
            <a:ext cx="3733800" cy="382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://storage.pardot.com/52582/22896/headspring_weblogo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5616" y="4873754"/>
            <a:ext cx="3183567" cy="578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40177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dirty="0" smtClean="0"/>
              <a:t>These micro-decisions can derail projects!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1389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dirty="0" smtClean="0"/>
              <a:t>Your opinion does not matter!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102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dirty="0" smtClean="0"/>
              <a:t>Consistency</a:t>
            </a:r>
            <a:br>
              <a:rPr lang="en-US" dirty="0" smtClean="0"/>
            </a:br>
            <a:r>
              <a:rPr lang="en-US" dirty="0" smtClean="0"/>
              <a:t>&gt;&gt;&gt;&gt;&gt;</a:t>
            </a:r>
            <a:br>
              <a:rPr lang="en-US" dirty="0" smtClean="0"/>
            </a:br>
            <a:r>
              <a:rPr lang="en-US" dirty="0" smtClean="0"/>
              <a:t>your opinion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58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dirty="0" smtClean="0"/>
              <a:t>How do we enforce a standard?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5020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dirty="0" smtClean="0"/>
              <a:t>Conventions!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0611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dirty="0" smtClean="0"/>
              <a:t>What are conventions?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148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 anchor="ctr">
            <a:normAutofit fontScale="90000"/>
          </a:bodyPr>
          <a:lstStyle/>
          <a:p>
            <a:pPr algn="ctr"/>
            <a:r>
              <a:rPr lang="en-US" dirty="0" smtClean="0"/>
              <a:t>A set of coding policies applied and/or enforced across a codebase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7590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en-US" dirty="0" smtClean="0"/>
              <a:t>Why should I care?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4388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Survey of two projects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06706"/>
          </a:xfrm>
        </p:spPr>
        <p:txBody>
          <a:bodyPr>
            <a:normAutofit/>
          </a:bodyPr>
          <a:lstStyle/>
          <a:p>
            <a:r>
              <a:rPr lang="en-US" dirty="0" smtClean="0"/>
              <a:t>Project A</a:t>
            </a:r>
          </a:p>
          <a:p>
            <a:pPr lvl="1"/>
            <a:r>
              <a:rPr lang="en-US" dirty="0" smtClean="0"/>
              <a:t>~6 years of development, 6-10 </a:t>
            </a:r>
            <a:r>
              <a:rPr lang="en-US" dirty="0" err="1" smtClean="0"/>
              <a:t>devs</a:t>
            </a:r>
            <a:endParaRPr lang="en-US" dirty="0" smtClean="0"/>
          </a:p>
          <a:p>
            <a:pPr lvl="1"/>
            <a:r>
              <a:rPr lang="en-US" dirty="0" smtClean="0"/>
              <a:t>&gt;100 deployments to counties across Texas</a:t>
            </a:r>
          </a:p>
          <a:p>
            <a:pPr lvl="1"/>
            <a:r>
              <a:rPr lang="en-US" dirty="0" smtClean="0"/>
              <a:t>ASP.NET MVC Preview 3 -&gt; MVC 5</a:t>
            </a:r>
          </a:p>
          <a:p>
            <a:pPr lvl="1"/>
            <a:r>
              <a:rPr lang="en-US" dirty="0" smtClean="0"/>
              <a:t>352 Controllers</a:t>
            </a:r>
          </a:p>
          <a:p>
            <a:pPr lvl="1"/>
            <a:r>
              <a:rPr lang="en-US" dirty="0" smtClean="0"/>
              <a:t>1079 Actions</a:t>
            </a:r>
          </a:p>
          <a:p>
            <a:r>
              <a:rPr lang="en-US" dirty="0" smtClean="0"/>
              <a:t>Project B</a:t>
            </a:r>
          </a:p>
          <a:p>
            <a:pPr lvl="1"/>
            <a:r>
              <a:rPr lang="en-US" dirty="0" smtClean="0"/>
              <a:t>15 months of development, 6-10 </a:t>
            </a:r>
            <a:r>
              <a:rPr lang="en-US" dirty="0" err="1" smtClean="0"/>
              <a:t>devs</a:t>
            </a:r>
            <a:endParaRPr lang="en-US" dirty="0" smtClean="0"/>
          </a:p>
          <a:p>
            <a:pPr lvl="1"/>
            <a:r>
              <a:rPr lang="en-US" dirty="0" smtClean="0"/>
              <a:t>3 deployments to counties across Texas</a:t>
            </a:r>
          </a:p>
          <a:p>
            <a:pPr lvl="1"/>
            <a:r>
              <a:rPr lang="en-US" dirty="0" smtClean="0"/>
              <a:t>78 Controllers</a:t>
            </a:r>
          </a:p>
          <a:p>
            <a:pPr lvl="1"/>
            <a:r>
              <a:rPr lang="en-US" dirty="0" smtClean="0"/>
              <a:t>698 Actions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9745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GETs/POSTs: Bad way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9972" y="1529445"/>
            <a:ext cx="8869771" cy="5044776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1576552" y="1891862"/>
            <a:ext cx="9238593" cy="583324"/>
          </a:xfrm>
          <a:prstGeom prst="round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7526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100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Cunning plan: View Models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46428" y="1545021"/>
            <a:ext cx="7953862" cy="5075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181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Moment of panic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100s of controllers</a:t>
            </a:r>
          </a:p>
          <a:p>
            <a:endParaRPr lang="en-US" dirty="0"/>
          </a:p>
          <a:p>
            <a:r>
              <a:rPr lang="en-US" dirty="0" smtClean="0"/>
              <a:t>100s of actions</a:t>
            </a:r>
          </a:p>
          <a:p>
            <a:endParaRPr lang="en-US" dirty="0"/>
          </a:p>
          <a:p>
            <a:r>
              <a:rPr lang="en-US" dirty="0" smtClean="0"/>
              <a:t>100s of view models</a:t>
            </a:r>
          </a:p>
          <a:p>
            <a:endParaRPr lang="en-US" dirty="0"/>
          </a:p>
          <a:p>
            <a:r>
              <a:rPr lang="en-US" dirty="0" smtClean="0"/>
              <a:t>100s of views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7357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17088" y="173421"/>
            <a:ext cx="8503920" cy="6377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258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 patterns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31820" y="1513490"/>
            <a:ext cx="7405863" cy="5028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924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 patterns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69779" y="1543528"/>
            <a:ext cx="7267904" cy="5065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90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 patterns ENHANCE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7816" y="1690688"/>
            <a:ext cx="10415984" cy="4665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816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Policy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Match names exactly</a:t>
            </a:r>
          </a:p>
          <a:p>
            <a:pPr lvl="1"/>
            <a:r>
              <a:rPr lang="en-US" dirty="0" smtClean="0"/>
              <a:t>Foo -&gt; Foo</a:t>
            </a:r>
          </a:p>
          <a:p>
            <a:pPr lvl="1"/>
            <a:r>
              <a:rPr lang="en-US" dirty="0" smtClean="0"/>
              <a:t>Bar -&gt; Bar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Recognize Get methods</a:t>
            </a:r>
          </a:p>
          <a:p>
            <a:pPr lvl="1"/>
            <a:r>
              <a:rPr lang="en-US" dirty="0" err="1" smtClean="0"/>
              <a:t>GetTotal</a:t>
            </a:r>
            <a:r>
              <a:rPr lang="en-US" dirty="0" smtClean="0"/>
              <a:t>() -&gt; Total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Flatten navigations</a:t>
            </a:r>
          </a:p>
          <a:p>
            <a:pPr lvl="1"/>
            <a:r>
              <a:rPr lang="en-US" dirty="0" err="1" smtClean="0"/>
              <a:t>Foo.Bar.Baz</a:t>
            </a:r>
            <a:r>
              <a:rPr lang="en-US" dirty="0" smtClean="0"/>
              <a:t> -&gt; </a:t>
            </a:r>
            <a:r>
              <a:rPr lang="en-US" dirty="0" err="1" smtClean="0"/>
              <a:t>FooBarBaz</a:t>
            </a:r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Handle the obvious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810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Result: </a:t>
            </a:r>
            <a:r>
              <a:rPr lang="en-US" dirty="0" err="1" smtClean="0"/>
              <a:t>AutoMapper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3383" y="2349062"/>
            <a:ext cx="11794466" cy="3279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873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Result: </a:t>
            </a:r>
            <a:r>
              <a:rPr lang="en-US" dirty="0" err="1" smtClean="0"/>
              <a:t>AutoMapper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6127" y="1939158"/>
            <a:ext cx="10389851" cy="4209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765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POST patterns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63462" y="1559266"/>
            <a:ext cx="5849007" cy="5042629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3263462" y="3626069"/>
            <a:ext cx="5675586" cy="2443655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3715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dirty="0" smtClean="0"/>
              <a:t>Parkinson’s Law of Triviality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1508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POST patterns ENHANCE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0982" y="1690688"/>
            <a:ext cx="10705556" cy="4662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654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Policy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Behavioral entities</a:t>
            </a:r>
          </a:p>
          <a:p>
            <a:endParaRPr lang="en-US" dirty="0"/>
          </a:p>
          <a:p>
            <a:r>
              <a:rPr lang="en-US" dirty="0" smtClean="0"/>
              <a:t>Logic much more complicated</a:t>
            </a:r>
          </a:p>
          <a:p>
            <a:endParaRPr lang="en-US" dirty="0"/>
          </a:p>
          <a:p>
            <a:r>
              <a:rPr lang="en-US" dirty="0" smtClean="0"/>
              <a:t>No real patterns emerge</a:t>
            </a:r>
          </a:p>
          <a:p>
            <a:endParaRPr lang="en-US" dirty="0"/>
          </a:p>
          <a:p>
            <a:r>
              <a:rPr lang="en-US" dirty="0" smtClean="0"/>
              <a:t>Leave it alone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793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Using Conventions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52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 smtClean="0"/>
              <a:t>Implicit Conventions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Policy does not drive behavior</a:t>
            </a:r>
          </a:p>
          <a:p>
            <a:endParaRPr lang="en-US" dirty="0"/>
          </a:p>
          <a:p>
            <a:r>
              <a:rPr lang="en-US" dirty="0" smtClean="0"/>
              <a:t>Policy enforced via rules</a:t>
            </a:r>
          </a:p>
          <a:p>
            <a:endParaRPr lang="en-US" dirty="0"/>
          </a:p>
          <a:p>
            <a:r>
              <a:rPr lang="en-US" dirty="0" smtClean="0"/>
              <a:t>Similar to </a:t>
            </a:r>
            <a:r>
              <a:rPr lang="en-US" dirty="0" err="1" smtClean="0"/>
              <a:t>StyleCop</a:t>
            </a:r>
            <a:r>
              <a:rPr lang="en-US" dirty="0" smtClean="0"/>
              <a:t>, but one level up</a:t>
            </a:r>
          </a:p>
          <a:p>
            <a:endParaRPr lang="en-US" dirty="0"/>
          </a:p>
          <a:p>
            <a:r>
              <a:rPr lang="en-US" dirty="0" smtClean="0"/>
              <a:t>Can use automated tests to enforce</a:t>
            </a:r>
          </a:p>
        </p:txBody>
      </p:sp>
    </p:spTree>
    <p:extLst>
      <p:ext uri="{BB962C8B-B14F-4D97-AF65-F5344CB8AC3E}">
        <p14:creationId xmlns:p14="http://schemas.microsoft.com/office/powerpoint/2010/main" val="473503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Securing Actions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54422" y="1355834"/>
            <a:ext cx="8903068" cy="5424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550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ideas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Type naming conventions</a:t>
            </a:r>
          </a:p>
          <a:p>
            <a:endParaRPr lang="en-US" dirty="0"/>
          </a:p>
          <a:p>
            <a:r>
              <a:rPr lang="en-US" dirty="0" smtClean="0"/>
              <a:t>Controller/action names</a:t>
            </a:r>
          </a:p>
          <a:p>
            <a:endParaRPr lang="en-US" dirty="0"/>
          </a:p>
          <a:p>
            <a:r>
              <a:rPr lang="en-US" dirty="0" smtClean="0"/>
              <a:t>Visibility rules</a:t>
            </a:r>
          </a:p>
          <a:p>
            <a:endParaRPr lang="en-US" dirty="0"/>
          </a:p>
          <a:p>
            <a:r>
              <a:rPr lang="en-US" dirty="0" smtClean="0"/>
              <a:t>File organization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4495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Explicit Conventions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Policy enforced by behavior</a:t>
            </a:r>
          </a:p>
          <a:p>
            <a:endParaRPr lang="en-US" dirty="0"/>
          </a:p>
          <a:p>
            <a:r>
              <a:rPr lang="en-US" dirty="0" smtClean="0"/>
              <a:t>Opinionated rules</a:t>
            </a:r>
          </a:p>
          <a:p>
            <a:endParaRPr lang="en-US" dirty="0"/>
          </a:p>
          <a:p>
            <a:r>
              <a:rPr lang="en-US" dirty="0" smtClean="0"/>
              <a:t>Customizable rules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8509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Opinionated Conventions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46064"/>
            <a:ext cx="10875579" cy="4871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036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4773940"/>
          </a:xfrm>
        </p:spPr>
        <p:txBody>
          <a:bodyPr anchor="ctr">
            <a:normAutofit/>
          </a:bodyPr>
          <a:lstStyle/>
          <a:p>
            <a:r>
              <a:rPr lang="en-US" dirty="0" smtClean="0"/>
              <a:t>Rule #1: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Policies should be obvious, not magic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2907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AutoMapper</a:t>
            </a:r>
            <a:r>
              <a:rPr lang="en-US" dirty="0" smtClean="0"/>
              <a:t> explicit </a:t>
            </a:r>
            <a:r>
              <a:rPr lang="en-US" dirty="0" err="1" smtClean="0"/>
              <a:t>config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0490" y="1954924"/>
            <a:ext cx="11384618" cy="4083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844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 anchor="ctr">
            <a:normAutofit fontScale="90000"/>
          </a:bodyPr>
          <a:lstStyle/>
          <a:p>
            <a:pPr algn="ctr"/>
            <a:r>
              <a:rPr lang="en-US" dirty="0" smtClean="0"/>
              <a:t>Humans spend a great deal of time on trivial details while important matters are skipped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814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4789706"/>
          </a:xfrm>
        </p:spPr>
        <p:txBody>
          <a:bodyPr anchor="ctr">
            <a:normAutofit/>
          </a:bodyPr>
          <a:lstStyle/>
          <a:p>
            <a:r>
              <a:rPr lang="en-US" dirty="0" smtClean="0"/>
              <a:t>Rule #2: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Policies not driving behavior should be testable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2560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AutoMapper</a:t>
            </a:r>
            <a:r>
              <a:rPr lang="en-US" dirty="0" smtClean="0"/>
              <a:t> </a:t>
            </a:r>
            <a:r>
              <a:rPr lang="en-US" dirty="0" err="1" smtClean="0"/>
              <a:t>config</a:t>
            </a:r>
            <a:r>
              <a:rPr lang="en-US" dirty="0" smtClean="0"/>
              <a:t> validation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34141" y="1690689"/>
            <a:ext cx="8912725" cy="4615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677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Rules violation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89425" y="2727434"/>
            <a:ext cx="10705046" cy="2569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477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4758175"/>
          </a:xfrm>
        </p:spPr>
        <p:txBody>
          <a:bodyPr anchor="ctr">
            <a:normAutofit/>
          </a:bodyPr>
          <a:lstStyle/>
          <a:p>
            <a:r>
              <a:rPr lang="en-US" dirty="0" smtClean="0"/>
              <a:t>Rule #3: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Policies should be </a:t>
            </a:r>
            <a:r>
              <a:rPr lang="en-US" dirty="0" err="1" smtClean="0"/>
              <a:t>debuggable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6364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Examining </a:t>
            </a:r>
            <a:r>
              <a:rPr lang="en-US" dirty="0" err="1" smtClean="0"/>
              <a:t>StructureMap</a:t>
            </a:r>
            <a:r>
              <a:rPr lang="en-US" dirty="0" smtClean="0"/>
              <a:t> </a:t>
            </a:r>
            <a:r>
              <a:rPr lang="en-US" dirty="0" err="1" smtClean="0"/>
              <a:t>config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6711" y="2538248"/>
            <a:ext cx="10738933" cy="2948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096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StructureMap</a:t>
            </a:r>
            <a:r>
              <a:rPr lang="en-US" dirty="0" smtClean="0"/>
              <a:t> </a:t>
            </a:r>
            <a:r>
              <a:rPr lang="en-US" dirty="0" err="1" smtClean="0"/>
              <a:t>config</a:t>
            </a:r>
            <a:r>
              <a:rPr lang="en-US" dirty="0" smtClean="0"/>
              <a:t> output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61829" y="1825625"/>
            <a:ext cx="766834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428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4679347"/>
          </a:xfrm>
        </p:spPr>
        <p:txBody>
          <a:bodyPr anchor="ctr"/>
          <a:lstStyle/>
          <a:p>
            <a:r>
              <a:rPr lang="en-US" dirty="0" smtClean="0"/>
              <a:t>Real Example:</a:t>
            </a:r>
            <a:br>
              <a:rPr lang="en-US" dirty="0" smtClean="0"/>
            </a:br>
            <a:r>
              <a:rPr lang="en-US" dirty="0" smtClean="0"/>
              <a:t>HTML Conventions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1133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Problem: Dumb, repetitive code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90716"/>
            <a:ext cx="10515600" cy="4221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114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 a solution: </a:t>
            </a:r>
            <a:r>
              <a:rPr lang="en-US" dirty="0" err="1" smtClean="0"/>
              <a:t>templated</a:t>
            </a:r>
            <a:r>
              <a:rPr lang="en-US" dirty="0" smtClean="0"/>
              <a:t> helpers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Not easily </a:t>
            </a:r>
            <a:r>
              <a:rPr lang="en-US" dirty="0" err="1" smtClean="0"/>
              <a:t>composable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Not easily extensible</a:t>
            </a:r>
          </a:p>
          <a:p>
            <a:endParaRPr lang="en-US" dirty="0"/>
          </a:p>
          <a:p>
            <a:r>
              <a:rPr lang="en-US" dirty="0" smtClean="0"/>
              <a:t>Not easily modifiable</a:t>
            </a:r>
          </a:p>
          <a:p>
            <a:endParaRPr lang="en-US" dirty="0"/>
          </a:p>
          <a:p>
            <a:r>
              <a:rPr lang="en-US" dirty="0" smtClean="0"/>
              <a:t>Not code-centric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3347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Solution: HTML Conventions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576553" y="3247696"/>
            <a:ext cx="1686910" cy="10247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Element Request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888829" y="3247696"/>
            <a:ext cx="1686910" cy="10247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Policies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6201105" y="3247696"/>
            <a:ext cx="1686910" cy="10247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Tag Model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8513381" y="3247695"/>
            <a:ext cx="1686910" cy="10247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String</a:t>
            </a:r>
            <a:endParaRPr lang="en-US" dirty="0"/>
          </a:p>
        </p:txBody>
      </p:sp>
      <p:cxnSp>
        <p:nvCxnSpPr>
          <p:cNvPr id="10" name="Straight Arrow Connector 9"/>
          <p:cNvCxnSpPr>
            <a:stCxn id="4" idx="3"/>
            <a:endCxn id="6" idx="1"/>
          </p:cNvCxnSpPr>
          <p:nvPr/>
        </p:nvCxnSpPr>
        <p:spPr>
          <a:xfrm>
            <a:off x="3263463" y="3760076"/>
            <a:ext cx="625366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6" idx="3"/>
            <a:endCxn id="7" idx="1"/>
          </p:cNvCxnSpPr>
          <p:nvPr/>
        </p:nvCxnSpPr>
        <p:spPr>
          <a:xfrm>
            <a:off x="5575739" y="3760076"/>
            <a:ext cx="625366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7" idx="3"/>
            <a:endCxn id="8" idx="1"/>
          </p:cNvCxnSpPr>
          <p:nvPr/>
        </p:nvCxnSpPr>
        <p:spPr>
          <a:xfrm flipV="1">
            <a:off x="7888015" y="3760075"/>
            <a:ext cx="625366" cy="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3002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843" y="0"/>
            <a:ext cx="103283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041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9131" y="2948153"/>
            <a:ext cx="10966416" cy="2112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447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Tooling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Razor views</a:t>
            </a:r>
          </a:p>
          <a:p>
            <a:endParaRPr lang="en-US" dirty="0"/>
          </a:p>
          <a:p>
            <a:r>
              <a:rPr lang="en-US" dirty="0" err="1" smtClean="0"/>
              <a:t>HtmlTag</a:t>
            </a:r>
            <a:r>
              <a:rPr lang="en-US" dirty="0" smtClean="0"/>
              <a:t> library for tag model</a:t>
            </a:r>
          </a:p>
          <a:p>
            <a:endParaRPr lang="en-US" dirty="0"/>
          </a:p>
          <a:p>
            <a:r>
              <a:rPr lang="en-US" dirty="0" err="1" smtClean="0"/>
              <a:t>HtmlTag</a:t>
            </a:r>
            <a:r>
              <a:rPr lang="en-US" dirty="0" smtClean="0"/>
              <a:t> library for tag conventions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8688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Establishing a baseline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7812" y="3011214"/>
            <a:ext cx="10810640" cy="1986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711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Sensible Defaults (Labels)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21117" y="1494220"/>
            <a:ext cx="5186855" cy="4861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514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Sensible Defaults (Labels)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369" y="3342290"/>
            <a:ext cx="11659656" cy="1292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926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Sensible Defaults (inputs)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9523" y="1690687"/>
            <a:ext cx="11085429" cy="4618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431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 Primitives (validation)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11412" y="1690688"/>
            <a:ext cx="9557387" cy="4615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212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Building validators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1075" y="2339181"/>
            <a:ext cx="10229850" cy="332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985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Labels, inputs and validators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547" y="1690688"/>
            <a:ext cx="9906784" cy="4579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807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Larger primitives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80138" y="1683516"/>
            <a:ext cx="7047186" cy="4781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919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6062" y="0"/>
            <a:ext cx="70798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759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Larger primitives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48606" y="1647082"/>
            <a:ext cx="7030371" cy="4801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056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Final form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94538" y="1546734"/>
            <a:ext cx="5075352" cy="4980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247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Final form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6461" y="2207172"/>
            <a:ext cx="11639459" cy="3594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320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BUT WAIT I AM USING DURANDGULAREACT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(In which Jimmy gets sad)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6640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 to the drawing board…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820650"/>
            <a:ext cx="10515600" cy="2361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154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347784" y="2364259"/>
            <a:ext cx="1425146" cy="33198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Browser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8044249" y="2364259"/>
            <a:ext cx="1425146" cy="33198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Server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3772930" y="2940908"/>
            <a:ext cx="4271319" cy="8238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478162" y="2512408"/>
            <a:ext cx="1400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POST</a:t>
            </a:r>
            <a:endParaRPr lang="en-US" dirty="0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3772930" y="4913870"/>
            <a:ext cx="4271319" cy="8238"/>
          </a:xfrm>
          <a:prstGeom prst="straightConnector1">
            <a:avLst/>
          </a:prstGeom>
          <a:ln w="76200">
            <a:headEnd type="triangl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938586" y="4199366"/>
            <a:ext cx="1725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Templates, JS </a:t>
            </a:r>
            <a:r>
              <a:rPr lang="en-US" dirty="0" err="1" smtClean="0"/>
              <a:t>etc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679459" y="3701017"/>
            <a:ext cx="13510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Metadata here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38200" y="3701016"/>
            <a:ext cx="14354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Rendering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0754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Solution: </a:t>
            </a:r>
            <a:r>
              <a:rPr lang="en-US" dirty="0" err="1" smtClean="0"/>
              <a:t>Angularazor</a:t>
            </a:r>
            <a:r>
              <a:rPr lang="en-US" dirty="0" smtClean="0"/>
              <a:t> views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4541108" y="1902938"/>
            <a:ext cx="1981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Razor View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4541108" y="2741139"/>
            <a:ext cx="1981200" cy="578709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Razor Parser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4541108" y="3624649"/>
            <a:ext cx="1981200" cy="7928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Angular Component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4541108" y="4722340"/>
            <a:ext cx="1981200" cy="52516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Angular Binding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4541108" y="5552303"/>
            <a:ext cx="1981200" cy="7538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Rendered HTML</a:t>
            </a:r>
            <a:endParaRPr lang="en-US" dirty="0"/>
          </a:p>
        </p:txBody>
      </p:sp>
      <p:sp>
        <p:nvSpPr>
          <p:cNvPr id="19" name="Right Brace 18"/>
          <p:cNvSpPr/>
          <p:nvPr/>
        </p:nvSpPr>
        <p:spPr>
          <a:xfrm>
            <a:off x="6674708" y="1902938"/>
            <a:ext cx="76200" cy="1416910"/>
          </a:xfrm>
          <a:prstGeom prst="rightBrac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Brace 19"/>
          <p:cNvSpPr/>
          <p:nvPr/>
        </p:nvSpPr>
        <p:spPr>
          <a:xfrm>
            <a:off x="6665440" y="3624648"/>
            <a:ext cx="85468" cy="2681543"/>
          </a:xfrm>
          <a:prstGeom prst="rightBrac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6762233" y="2426727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Server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6762233" y="4780753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Client</a:t>
            </a:r>
            <a:endParaRPr lang="en-US" dirty="0"/>
          </a:p>
        </p:txBody>
      </p:sp>
      <p:cxnSp>
        <p:nvCxnSpPr>
          <p:cNvPr id="23" name="Straight Arrow Connector 22"/>
          <p:cNvCxnSpPr>
            <a:stCxn id="14" idx="2"/>
            <a:endCxn id="15" idx="0"/>
          </p:cNvCxnSpPr>
          <p:nvPr/>
        </p:nvCxnSpPr>
        <p:spPr>
          <a:xfrm>
            <a:off x="5531708" y="2436338"/>
            <a:ext cx="0" cy="304801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5" idx="2"/>
            <a:endCxn id="16" idx="0"/>
          </p:cNvCxnSpPr>
          <p:nvPr/>
        </p:nvCxnSpPr>
        <p:spPr>
          <a:xfrm>
            <a:off x="5531708" y="3319848"/>
            <a:ext cx="0" cy="304801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16" idx="2"/>
            <a:endCxn id="17" idx="0"/>
          </p:cNvCxnSpPr>
          <p:nvPr/>
        </p:nvCxnSpPr>
        <p:spPr>
          <a:xfrm>
            <a:off x="5531708" y="4417540"/>
            <a:ext cx="0" cy="30480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7" idx="2"/>
            <a:endCxn id="18" idx="0"/>
          </p:cNvCxnSpPr>
          <p:nvPr/>
        </p:nvCxnSpPr>
        <p:spPr>
          <a:xfrm>
            <a:off x="5531708" y="5247503"/>
            <a:ext cx="0" cy="30480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3999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Parting thoughts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Conventions = good</a:t>
            </a:r>
          </a:p>
          <a:p>
            <a:endParaRPr lang="en-US" dirty="0"/>
          </a:p>
          <a:p>
            <a:r>
              <a:rPr lang="en-US" dirty="0" smtClean="0"/>
              <a:t>Magic = bad</a:t>
            </a:r>
          </a:p>
          <a:p>
            <a:endParaRPr lang="en-US" dirty="0"/>
          </a:p>
          <a:p>
            <a:r>
              <a:rPr lang="en-US" dirty="0" err="1" smtClean="0"/>
              <a:t>Codegen</a:t>
            </a:r>
            <a:r>
              <a:rPr lang="en-US" dirty="0" smtClean="0"/>
              <a:t> is the devil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0682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759392" y="90909"/>
            <a:ext cx="8691327" cy="2387600"/>
          </a:xfrm>
        </p:spPr>
        <p:txBody>
          <a:bodyPr anchor="t">
            <a:normAutofit fontScale="90000"/>
          </a:bodyPr>
          <a:lstStyle/>
          <a:p>
            <a:r>
              <a:rPr lang="en-US" sz="7300" dirty="0" smtClean="0"/>
              <a:t>Blowing up the bike shed with conventions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2676052" y="2958090"/>
            <a:ext cx="6858000" cy="1655763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Jimmy Bogard</a:t>
            </a:r>
          </a:p>
          <a:p>
            <a:r>
              <a:rPr lang="en-US" dirty="0" smtClean="0"/>
              <a:t>@</a:t>
            </a:r>
            <a:r>
              <a:rPr lang="en-US" dirty="0" err="1" smtClean="0"/>
              <a:t>jbogard</a:t>
            </a:r>
            <a:endParaRPr lang="en-US" dirty="0" smtClean="0"/>
          </a:p>
          <a:p>
            <a:r>
              <a:rPr lang="en-US" dirty="0" err="1" smtClean="0"/>
              <a:t>github.com</a:t>
            </a:r>
            <a:r>
              <a:rPr lang="en-US" dirty="0" smtClean="0"/>
              <a:t>/</a:t>
            </a:r>
            <a:r>
              <a:rPr lang="en-US" dirty="0" err="1" smtClean="0"/>
              <a:t>jbogard</a:t>
            </a:r>
            <a:endParaRPr lang="en-US" dirty="0" smtClean="0"/>
          </a:p>
          <a:p>
            <a:r>
              <a:rPr lang="en-US" dirty="0" err="1" smtClean="0"/>
              <a:t>jimmybogard.com</a:t>
            </a:r>
            <a:endParaRPr lang="en-US" dirty="0" smtClean="0"/>
          </a:p>
        </p:txBody>
      </p:sp>
      <p:pic>
        <p:nvPicPr>
          <p:cNvPr id="9" name="Picture 4" descr="https://mvp.support.microsoft.com/library/images/support/en-US/MVPLogo.gif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9204" y="4559547"/>
            <a:ext cx="1095375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2" descr="AutoMapper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500" y="5871330"/>
            <a:ext cx="3733800" cy="382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://storage.pardot.com/52582/22896/headspring_weblogo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5616" y="4873754"/>
            <a:ext cx="3183567" cy="578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36567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dirty="0" smtClean="0"/>
              <a:t>aka “</a:t>
            </a:r>
            <a:r>
              <a:rPr lang="en-US" dirty="0" err="1" smtClean="0"/>
              <a:t>Bikeshedding</a:t>
            </a:r>
            <a:r>
              <a:rPr lang="en-US" dirty="0" smtClean="0"/>
              <a:t>”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2739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dirty="0" smtClean="0"/>
              <a:t>How do we bike shed?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9960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We’re all guilty (yes you)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Class names</a:t>
            </a:r>
          </a:p>
          <a:p>
            <a:r>
              <a:rPr lang="en-US" dirty="0" smtClean="0"/>
              <a:t>Class design</a:t>
            </a:r>
          </a:p>
          <a:p>
            <a:r>
              <a:rPr lang="en-US" dirty="0" smtClean="0"/>
              <a:t>Folder structure</a:t>
            </a:r>
          </a:p>
          <a:p>
            <a:r>
              <a:rPr lang="en-US" dirty="0" smtClean="0"/>
              <a:t>Patterns</a:t>
            </a:r>
          </a:p>
          <a:p>
            <a:r>
              <a:rPr lang="en-US" dirty="0" smtClean="0"/>
              <a:t>HTML layouts</a:t>
            </a:r>
          </a:p>
          <a:p>
            <a:r>
              <a:rPr lang="en-US" dirty="0" smtClean="0"/>
              <a:t>HTML widgets</a:t>
            </a:r>
          </a:p>
          <a:p>
            <a:r>
              <a:rPr lang="en-US" dirty="0" smtClean="0"/>
              <a:t>Validation </a:t>
            </a:r>
          </a:p>
          <a:p>
            <a:r>
              <a:rPr lang="en-US" dirty="0" smtClean="0"/>
              <a:t>SQL object names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956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ULJKTtTuA1JYcmiIHNUWnZ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0el361ATYxVn7CIhxUw3rP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9GXR3BK6E2EUKvoPmRUH3b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ULJKTtTuA1JYcmiIHNUWnZ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0el361ATYxVn7CIhxUw3rP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9GXR3BK6E2EUKvoPmRUH3b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Lucida Console">
      <a:majorFont>
        <a:latin typeface="Lucida Console"/>
        <a:ea typeface=""/>
        <a:cs typeface=""/>
      </a:majorFont>
      <a:minorFont>
        <a:latin typeface="Lucida Consol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5574</TotalTime>
  <Words>493</Words>
  <Application>Microsoft Macintosh PowerPoint</Application>
  <PresentationFormat>Widescreen</PresentationFormat>
  <Paragraphs>184</Paragraphs>
  <Slides>68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72" baseType="lpstr">
      <vt:lpstr>Calibri</vt:lpstr>
      <vt:lpstr>Lucida Console</vt:lpstr>
      <vt:lpstr>Arial</vt:lpstr>
      <vt:lpstr>Office Theme</vt:lpstr>
      <vt:lpstr>Blowing up the bike shed with conventions</vt:lpstr>
      <vt:lpstr>PowerPoint Presentation</vt:lpstr>
      <vt:lpstr>Parkinson’s Law of Triviality</vt:lpstr>
      <vt:lpstr>Humans spend a great deal of time on trivial details while important matters are skipped</vt:lpstr>
      <vt:lpstr>PowerPoint Presentation</vt:lpstr>
      <vt:lpstr>PowerPoint Presentation</vt:lpstr>
      <vt:lpstr>aka “Bikeshedding”</vt:lpstr>
      <vt:lpstr>How do we bike shed?</vt:lpstr>
      <vt:lpstr>We’re all guilty (yes you)</vt:lpstr>
      <vt:lpstr>These micro-decisions can derail projects!</vt:lpstr>
      <vt:lpstr>Your opinion does not matter!</vt:lpstr>
      <vt:lpstr>Consistency &gt;&gt;&gt;&gt;&gt; your opinion</vt:lpstr>
      <vt:lpstr>How do we enforce a standard?</vt:lpstr>
      <vt:lpstr>Conventions!</vt:lpstr>
      <vt:lpstr>What are conventions?</vt:lpstr>
      <vt:lpstr>A set of coding policies applied and/or enforced across a codebase</vt:lpstr>
      <vt:lpstr>Why should I care?</vt:lpstr>
      <vt:lpstr>Survey of two projects</vt:lpstr>
      <vt:lpstr>GETs/POSTs: Bad way</vt:lpstr>
      <vt:lpstr>Cunning plan: View Models</vt:lpstr>
      <vt:lpstr>Moment of panic</vt:lpstr>
      <vt:lpstr>PowerPoint Presentation</vt:lpstr>
      <vt:lpstr>GET patterns</vt:lpstr>
      <vt:lpstr>GET patterns</vt:lpstr>
      <vt:lpstr>GET patterns ENHANCE</vt:lpstr>
      <vt:lpstr>Policy</vt:lpstr>
      <vt:lpstr>Result: AutoMapper</vt:lpstr>
      <vt:lpstr>Result: AutoMapper</vt:lpstr>
      <vt:lpstr>POST patterns</vt:lpstr>
      <vt:lpstr>POST patterns ENHANCE</vt:lpstr>
      <vt:lpstr>Policy</vt:lpstr>
      <vt:lpstr>Using Conventions</vt:lpstr>
      <vt:lpstr>Implicit Conventions</vt:lpstr>
      <vt:lpstr>Example: Securing Actions</vt:lpstr>
      <vt:lpstr>Other ideas</vt:lpstr>
      <vt:lpstr>Explicit Conventions</vt:lpstr>
      <vt:lpstr>Opinionated Conventions</vt:lpstr>
      <vt:lpstr>Rule #1:  Policies should be obvious, not magic</vt:lpstr>
      <vt:lpstr>AutoMapper explicit config</vt:lpstr>
      <vt:lpstr>Rule #2:  Policies not driving behavior should be testable</vt:lpstr>
      <vt:lpstr>AutoMapper config validation</vt:lpstr>
      <vt:lpstr>Rules violation</vt:lpstr>
      <vt:lpstr>Rule #3:  Policies should be debuggable</vt:lpstr>
      <vt:lpstr>Examining StructureMap config</vt:lpstr>
      <vt:lpstr>StructureMap config output</vt:lpstr>
      <vt:lpstr>Real Example: HTML Conventions</vt:lpstr>
      <vt:lpstr>Problem: Dumb, repetitive code</vt:lpstr>
      <vt:lpstr>Not a solution: templated helpers</vt:lpstr>
      <vt:lpstr>Solution: HTML Conventions</vt:lpstr>
      <vt:lpstr>Goal</vt:lpstr>
      <vt:lpstr>Tooling</vt:lpstr>
      <vt:lpstr>Establishing a baseline</vt:lpstr>
      <vt:lpstr>Sensible Defaults (Labels)</vt:lpstr>
      <vt:lpstr>Sensible Defaults (Labels)</vt:lpstr>
      <vt:lpstr>Sensible Defaults (inputs)</vt:lpstr>
      <vt:lpstr>New Primitives (validation)</vt:lpstr>
      <vt:lpstr>Building validators</vt:lpstr>
      <vt:lpstr>Labels, inputs and validators</vt:lpstr>
      <vt:lpstr>Larger primitives</vt:lpstr>
      <vt:lpstr>Larger primitives</vt:lpstr>
      <vt:lpstr>Final form</vt:lpstr>
      <vt:lpstr>Final form</vt:lpstr>
      <vt:lpstr>BUT WAIT I AM USING DURANDGULAREACT</vt:lpstr>
      <vt:lpstr>Back to the drawing board…</vt:lpstr>
      <vt:lpstr>Problems</vt:lpstr>
      <vt:lpstr>Solution: Angularazor views</vt:lpstr>
      <vt:lpstr>Parting thoughts</vt:lpstr>
      <vt:lpstr>Blowing up the bike shed with conventions</vt:lpstr>
    </vt:vector>
  </TitlesOfParts>
  <Company/>
  <LinksUpToDate>false</LinksUpToDate>
  <SharedDoc>false</SharedDoc>
  <HyperlinksChanged>false</HyperlinksChanged>
  <AppVersion>15.0034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Conventionally Speaking</dc:title>
  <dc:creator>James Bogard</dc:creator>
  <cp:lastModifiedBy>James Bogard</cp:lastModifiedBy>
  <cp:revision>45</cp:revision>
  <dcterms:created xsi:type="dcterms:W3CDTF">2014-12-03T11:14:03Z</dcterms:created>
  <dcterms:modified xsi:type="dcterms:W3CDTF">2017-06-04T16:23:56Z</dcterms:modified>
</cp:coreProperties>
</file>